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  <p:sldId id="265" r:id="rId7"/>
    <p:sldId id="264" r:id="rId8"/>
    <p:sldId id="259" r:id="rId9"/>
    <p:sldId id="267" r:id="rId10"/>
    <p:sldId id="270" r:id="rId11"/>
    <p:sldId id="268" r:id="rId12"/>
    <p:sldId id="271" r:id="rId13"/>
    <p:sldId id="269" r:id="rId14"/>
    <p:sldId id="26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2694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9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076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39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0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036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7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66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DBB6-2528-464A-A307-139B018918CF}" type="datetimeFigureOut">
              <a:rPr lang="pt-BR" smtClean="0"/>
              <a:t>27/06/2019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601D2-1BDB-4DF5-AA09-433F5F44CAE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671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atendimento.rpps@previd&#234;ncia.gov.br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589902" y="1935892"/>
            <a:ext cx="9440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52º Congresso Nacional da ABIPEM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817341" y="2905780"/>
            <a:ext cx="65573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a 28 de junho - Foz do Iguaçu/PR</a:t>
            </a:r>
            <a:endParaRPr lang="pt-BR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589902" y="3511380"/>
            <a:ext cx="94405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Impacto do Resultado Atuarial na Gestão do RPPS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98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1" y="1194484"/>
            <a:ext cx="93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PLANO DE EQUACIONAMENTO DO DEFICIT ATUARIAL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404550" y="1852143"/>
            <a:ext cx="93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/>
              <a:t>Instrução Normativa SPREV nº 07, de 21 de dezembro de 2018 </a:t>
            </a:r>
            <a:endParaRPr lang="pt-BR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Espaço Reservado para Conteúdo 2"/>
              <p:cNvGraphicFramePr>
                <a:graphicFrameLocks noGrp="1"/>
              </p:cNvGraphicFramePr>
              <p:nvPr>
                <p:ph sz="half" idx="4294967295"/>
                <p:extLst/>
              </p:nvPr>
            </p:nvGraphicFramePr>
            <p:xfrm>
              <a:off x="732614" y="2273108"/>
              <a:ext cx="10767407" cy="3732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5046"/>
                    <a:gridCol w="4326634"/>
                    <a:gridCol w="4185727"/>
                  </a:tblGrid>
                  <a:tr h="4690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Prazo</a:t>
                          </a:r>
                          <a:r>
                            <a:rPr lang="pt-BR" baseline="0" dirty="0" smtClean="0"/>
                            <a:t> de 35 anos</a:t>
                          </a:r>
                          <a:endParaRPr lang="pt-B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Caso seja utilizada a duração do passivo</a:t>
                          </a:r>
                          <a:endParaRPr lang="pt-B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Caso seja utilizada a sobrevida média dos aposentados e pensionistas</a:t>
                          </a:r>
                          <a:endParaRPr lang="pt-BR" dirty="0"/>
                        </a:p>
                      </a:txBody>
                      <a:tcPr anchor="ctr"/>
                    </a:tc>
                  </a:tr>
                  <a:tr h="7114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Não utiliza LDA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pt-BR" sz="1800" b="0" i="0" smtClean="0">
                                    <a:latin typeface="Cambria Math" panose="02040503050406030204" pitchFamily="18" charset="0"/>
                                  </a:rPr>
                                  <m:t>LDA</m:t>
                                </m:r>
                                <m:r>
                                  <a:rPr lang="pt-BR" sz="18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pt-BR" sz="1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pt-B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pt-BR" sz="1800" b="0" i="1" smtClean="0">
                                        <a:latin typeface="Cambria Math" panose="02040503050406030204" pitchFamily="18" charset="0"/>
                                      </a:rPr>
                                      <m:t>DP</m:t>
                                    </m:r>
                                    <m:r>
                                      <a:rPr lang="pt-BR" sz="1800" b="0" i="1" smtClean="0">
                                        <a:latin typeface="Cambria Math" panose="02040503050406030204" pitchFamily="18" charset="0"/>
                                      </a:rPr>
                                      <m:t> ∗</m:t>
                                    </m:r>
                                    <m:r>
                                      <a:rPr lang="pt-BR" sz="18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num>
                                  <m:den>
                                    <m:r>
                                      <a:rPr lang="pt-BR" sz="1800" b="0" i="1" smtClean="0">
                                        <a:latin typeface="Cambria Math" panose="02040503050406030204" pitchFamily="18" charset="0"/>
                                      </a:rPr>
                                      <m:t>100 ∗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D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fict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relativo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 à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PMBaC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pt-BR" sz="1800" b="0" i="0" smtClean="0">
                                    <a:latin typeface="Cambria Math" panose="02040503050406030204" pitchFamily="18" charset="0"/>
                                  </a:rPr>
                                  <m:t>LDA</m:t>
                                </m:r>
                                <m:r>
                                  <a:rPr lang="pt-BR" sz="180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pt-BR" sz="1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f>
                                  <m:fPr>
                                    <m:ctrlPr>
                                      <a:rPr lang="pt-BR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SVM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pt-BR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pt-BR" sz="18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num>
                                  <m:den>
                                    <m:r>
                                      <a:rPr lang="pt-BR" sz="1800" b="0" i="1" smtClean="0">
                                        <a:latin typeface="Cambria Math" panose="02040503050406030204" pitchFamily="18" charset="0"/>
                                      </a:rPr>
                                      <m:t>100 ∗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D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é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fict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relativo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 à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pt-BR" sz="1800" b="0" i="0" smtClean="0">
                                        <a:latin typeface="Cambria Math" panose="02040503050406030204" pitchFamily="18" charset="0"/>
                                      </a:rPr>
                                      <m:t>PMBaC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pt-BR" dirty="0"/>
                        </a:p>
                      </a:txBody>
                      <a:tcPr anchor="ctr"/>
                    </a:tc>
                  </a:tr>
                  <a:tr h="93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-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Somente pode</a:t>
                          </a:r>
                          <a:r>
                            <a:rPr lang="pt-BR" baseline="0" dirty="0" smtClean="0"/>
                            <a:t> ser utilizado se Ativo Garantidor &gt; Provisão Matemática de Benefícios Concedidos</a:t>
                          </a:r>
                          <a:endParaRPr lang="pt-BR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Somente pode</a:t>
                          </a:r>
                          <a:r>
                            <a:rPr lang="pt-BR" baseline="0" dirty="0" smtClean="0"/>
                            <a:t> ser utilizado se Ativo Garantidor &gt; Provisão Matemática de Benefícios Concedidos</a:t>
                          </a:r>
                          <a:endParaRPr lang="pt-BR" dirty="0"/>
                        </a:p>
                      </a:txBody>
                      <a:tcPr anchor="ctr"/>
                    </a:tc>
                  </a:tr>
                  <a:tr h="52722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-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Vinculados</a:t>
                          </a:r>
                          <a:r>
                            <a:rPr lang="pt-BR" baseline="0" dirty="0" smtClean="0"/>
                            <a:t> ao Perfil Atuarial</a:t>
                          </a:r>
                          <a:endParaRPr lang="pt-BR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 smtClean="0"/>
                            <a:t>Vinculados</a:t>
                          </a:r>
                          <a:r>
                            <a:rPr lang="pt-BR" baseline="0" dirty="0" smtClean="0"/>
                            <a:t> ao Perfil Atuarial</a:t>
                          </a:r>
                          <a:endParaRPr lang="pt-BR" dirty="0" smtClean="0"/>
                        </a:p>
                      </a:txBody>
                      <a:tcPr anchor="ctr"/>
                    </a:tc>
                  </a:tr>
                  <a:tr h="527222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Pagamento de</a:t>
                          </a:r>
                          <a:r>
                            <a:rPr lang="pt-BR" baseline="0" dirty="0" smtClean="0"/>
                            <a:t> no mínimo o juros do período a partir de 2023</a:t>
                          </a:r>
                        </a:p>
                        <a:p>
                          <a:pPr algn="ctr"/>
                          <a:r>
                            <a:rPr lang="pt-BR" baseline="0" dirty="0" smtClean="0"/>
                            <a:t>(1/3 do Juros em 2021)</a:t>
                          </a:r>
                        </a:p>
                        <a:p>
                          <a:pPr algn="ctr"/>
                          <a:r>
                            <a:rPr lang="pt-BR" baseline="0" dirty="0" smtClean="0"/>
                            <a:t>(2/3 do Juros em 2022)</a:t>
                          </a:r>
                          <a:endParaRPr lang="pt-BR" dirty="0" smtClean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dirty="0" smtClean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Espaço Reservado para Conteúdo 2"/>
              <p:cNvGraphicFramePr>
                <a:graphicFrameLocks noGrp="1"/>
              </p:cNvGraphicFramePr>
              <p:nvPr>
                <p:ph sz="half" idx="4294967295"/>
                <p:extLst>
                  <p:ext uri="{D42A27DB-BD31-4B8C-83A1-F6EECF244321}">
                    <p14:modId xmlns:p14="http://schemas.microsoft.com/office/powerpoint/2010/main" val="3591745730"/>
                  </p:ext>
                </p:extLst>
              </p:nvPr>
            </p:nvGraphicFramePr>
            <p:xfrm>
              <a:off x="732614" y="2273108"/>
              <a:ext cx="10767407" cy="373227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55046"/>
                    <a:gridCol w="4326634"/>
                    <a:gridCol w="4185727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Prazo</a:t>
                          </a:r>
                          <a:r>
                            <a:rPr lang="pt-BR" baseline="0" dirty="0" smtClean="0"/>
                            <a:t> de 35 anos</a:t>
                          </a:r>
                          <a:endParaRPr lang="pt-B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Caso seja utilizada a duração do passivo</a:t>
                          </a:r>
                          <a:endParaRPr lang="pt-BR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Caso seja utilizada a sobrevida média dos aposentados e pensionistas</a:t>
                          </a:r>
                          <a:endParaRPr lang="pt-BR" dirty="0"/>
                        </a:p>
                      </a:txBody>
                      <a:tcPr anchor="ctr"/>
                    </a:tc>
                  </a:tr>
                  <a:tr h="71146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Não utiliza LDA</a:t>
                          </a:r>
                          <a:endParaRPr lang="pt-BR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52254" t="-94017" r="-97324" b="-3478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pt-BR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157351" t="-94017" r="-582" b="-347863"/>
                          </a:stretch>
                        </a:blipFill>
                      </a:tcPr>
                    </a:tc>
                  </a:tr>
                  <a:tr h="93911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-</a:t>
                          </a:r>
                          <a:endParaRPr lang="pt-BR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Somente pode</a:t>
                          </a:r>
                          <a:r>
                            <a:rPr lang="pt-BR" baseline="0" dirty="0" smtClean="0"/>
                            <a:t> ser utilizado se Ativo Garantidor &gt; Provisão Matemática de Benefícios Concedidos</a:t>
                          </a:r>
                          <a:endParaRPr lang="pt-BR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Somente pode</a:t>
                          </a:r>
                          <a:r>
                            <a:rPr lang="pt-BR" baseline="0" dirty="0" smtClean="0"/>
                            <a:t> ser utilizado se Ativo Garantidor &gt; Provisão Matemática de Benefícios Concedidos</a:t>
                          </a:r>
                          <a:endParaRPr lang="pt-BR" dirty="0"/>
                        </a:p>
                      </a:txBody>
                      <a:tcPr anchor="ctr"/>
                    </a:tc>
                  </a:tr>
                  <a:tr h="52722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-</a:t>
                          </a:r>
                          <a:endParaRPr lang="pt-BR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Vinculados</a:t>
                          </a:r>
                          <a:r>
                            <a:rPr lang="pt-BR" baseline="0" dirty="0" smtClean="0"/>
                            <a:t> ao Perfil Atuarial</a:t>
                          </a:r>
                          <a:endParaRPr lang="pt-BR" dirty="0" smtClean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dirty="0" smtClean="0"/>
                            <a:t>Vinculados</a:t>
                          </a:r>
                          <a:r>
                            <a:rPr lang="pt-BR" baseline="0" dirty="0" smtClean="0"/>
                            <a:t> ao Perfil Atuarial</a:t>
                          </a:r>
                          <a:endParaRPr lang="pt-BR" dirty="0" smtClean="0"/>
                        </a:p>
                      </a:txBody>
                      <a:tcPr anchor="ctr"/>
                    </a:tc>
                  </a:tr>
                  <a:tr h="91440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pt-BR" dirty="0" smtClean="0"/>
                            <a:t>Pagamento de</a:t>
                          </a:r>
                          <a:r>
                            <a:rPr lang="pt-BR" baseline="0" dirty="0" smtClean="0"/>
                            <a:t> no mínimo o juros do período a partir de 2023</a:t>
                          </a:r>
                        </a:p>
                        <a:p>
                          <a:pPr algn="ctr"/>
                          <a:r>
                            <a:rPr lang="pt-BR" baseline="0" dirty="0" smtClean="0"/>
                            <a:t>(1/3 do Juros em 2021)</a:t>
                          </a:r>
                        </a:p>
                        <a:p>
                          <a:pPr algn="ctr"/>
                          <a:r>
                            <a:rPr lang="pt-BR" baseline="0" dirty="0" smtClean="0"/>
                            <a:t>(2/3 do Juros em 2022)</a:t>
                          </a:r>
                          <a:endParaRPr lang="pt-BR" dirty="0" smtClean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dirty="0" smtClean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pt-BR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37045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1" y="1194484"/>
            <a:ext cx="93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SEGREGAÇÃO DE MASSAS - </a:t>
            </a:r>
            <a:r>
              <a:rPr lang="pt-BR" b="1" dirty="0"/>
              <a:t>Portaria MF n° 464/2018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81449" y="1810953"/>
            <a:ext cx="104620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A  implementação  da  segregação  da  massa  deve  contemplar  a  análise de  todos  os  aspectos  relacionados  à  sua  implantação  e  manutenção,  levando  em consideração  os  impactos  para  a  gestão  do  ente  federativo  a  curto,  médio  e  longo prazos,  e  estar  embasada  em  estudo  técnico  de  impacto  administrativo,  financeiro, patrimonial e atuarial, que deverá </a:t>
            </a:r>
            <a:r>
              <a:rPr lang="pt-BR" dirty="0" smtClean="0"/>
              <a:t>demonstrar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 smtClean="0"/>
              <a:t>A  </a:t>
            </a:r>
            <a:r>
              <a:rPr lang="pt-BR" dirty="0"/>
              <a:t>viabilidade  orçamentária,  financeira  e  fiscal  para  o  ente  </a:t>
            </a:r>
            <a:r>
              <a:rPr lang="pt-BR" dirty="0" smtClean="0"/>
              <a:t>federativo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 smtClean="0"/>
              <a:t>Os  </a:t>
            </a:r>
            <a:r>
              <a:rPr lang="pt-BR" dirty="0"/>
              <a:t>resultados  atuariais  e  respectivas  projeções  de  receitas  e  despesas  do RPPS por meio de cenários que possibilitem a comparação entre a implantação de plano de  amortização  e  do  modelo  proposto  de  composição  dos  fundos  para  a  segregação  da </a:t>
            </a:r>
            <a:r>
              <a:rPr lang="pt-BR" dirty="0" smtClean="0"/>
              <a:t>massa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835403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1" y="1194484"/>
            <a:ext cx="93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SEGREGAÇÃO DE MASSAS - </a:t>
            </a:r>
            <a:r>
              <a:rPr lang="pt-BR" b="1" dirty="0"/>
              <a:t>Portaria MF n° 464/2018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81449" y="1810953"/>
            <a:ext cx="10462055" cy="420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Base  cadastral  contempla  os  dados  de  todos  os  beneficiários  do RPPS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Hipóteses  são  aderentes  às  características  da  massa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Os   valores   dos   compromissos   do   plano   de   benefícios   foram devidamente  aferidos  e  que  o  plano  de  custeio  a  ser  estabelecido  assegura  o  equilíbrio financeiro e atuarial do RPPS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Os  bens,  direitos  e  ativos  a  serem  alocados  ao  Fundo  em  Repartição  e  ao Fundo em Capitalização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Ter sido objeto de apreciação pelo conselho deliberativo do RPPS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/>
              <a:t>O  ente  federativo  deverá  encaminhar  para  análise  da  Secretaria  de Previdência toda documentação prevista neste artigo em até 30 (trinta) dias contados da publicação da lei que instituiu a segregação</a:t>
            </a:r>
          </a:p>
        </p:txBody>
      </p:sp>
    </p:spTree>
    <p:extLst>
      <p:ext uri="{BB962C8B-B14F-4D97-AF65-F5344CB8AC3E}">
        <p14:creationId xmlns:p14="http://schemas.microsoft.com/office/powerpoint/2010/main" val="2265130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1" y="1194484"/>
            <a:ext cx="93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EQUACIONAMENTO DO DEFICIT ATUARIAL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996778" y="1852143"/>
            <a:ext cx="104291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Aporte de bens, direitos e </a:t>
            </a:r>
            <a:r>
              <a:rPr lang="pt-BR" dirty="0" smtClean="0"/>
              <a:t>ativos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 smtClean="0"/>
              <a:t>Ex.: Transferência de bens</a:t>
            </a:r>
            <a:endParaRPr lang="pt-B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Aperfeiçoamento   da   legislação   do   RPPS   e   dos   processos   </a:t>
            </a:r>
            <a:r>
              <a:rPr lang="pt-BR" dirty="0" smtClean="0"/>
              <a:t>relativos à </a:t>
            </a:r>
            <a:r>
              <a:rPr lang="pt-BR" dirty="0"/>
              <a:t>concessão, manutenção e pagamento dos </a:t>
            </a:r>
            <a:r>
              <a:rPr lang="pt-BR" dirty="0" smtClean="0"/>
              <a:t>benefícios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 smtClean="0"/>
              <a:t>Ex.: Ajuste de legislação de pensões</a:t>
            </a:r>
            <a:endParaRPr lang="pt-B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Adoção  de  medidas  que  visem  à  melhoria  da  gestão  integrada  dos  ativos  e passivos do RPPS e da identificação e controle dos riscos atuariais do </a:t>
            </a:r>
            <a:r>
              <a:rPr lang="pt-BR" dirty="0" smtClean="0"/>
              <a:t>regime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 smtClean="0"/>
              <a:t>Ex.: Revisão na política de remunerações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149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779027" y="2073029"/>
            <a:ext cx="4227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Coordenação-Geral de Atuária, Contabilidade e </a:t>
            </a:r>
            <a:r>
              <a:rPr lang="pt-BR" sz="2000" dirty="0" smtClean="0"/>
              <a:t>Investimentos - SRPPS</a:t>
            </a:r>
            <a:endParaRPr lang="pt-BR" sz="2000" dirty="0"/>
          </a:p>
          <a:p>
            <a:endParaRPr lang="pt-BR" sz="2000" dirty="0" smtClean="0">
              <a:hlinkClick r:id="rId3"/>
            </a:endParaRPr>
          </a:p>
          <a:p>
            <a:r>
              <a:rPr lang="pt-BR" sz="2000" dirty="0" smtClean="0">
                <a:hlinkClick r:id="rId3"/>
              </a:rPr>
              <a:t>atendimento.rpps@previdência.gov.br</a:t>
            </a:r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Fone: (61) 2021-5555</a:t>
            </a:r>
          </a:p>
        </p:txBody>
      </p:sp>
    </p:spTree>
    <p:extLst>
      <p:ext uri="{BB962C8B-B14F-4D97-AF65-F5344CB8AC3E}">
        <p14:creationId xmlns:p14="http://schemas.microsoft.com/office/powerpoint/2010/main" val="3723850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1" y="1194484"/>
            <a:ext cx="93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EQUILÍBRIO FINANCEIRO E ATUARIAL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404550" y="1852143"/>
            <a:ext cx="93828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Constituição </a:t>
            </a:r>
            <a:r>
              <a:rPr lang="pt-BR" dirty="0" smtClean="0"/>
              <a:t>Brasileira – Art. 37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pt-BR" i="1" dirty="0" smtClean="0"/>
              <a:t>“A </a:t>
            </a:r>
            <a:r>
              <a:rPr lang="pt-BR" i="1" dirty="0"/>
              <a:t>administração pública direta e indireta de qualquer dos Poderes da União, dos Estados, do Distrito Federal e dos Municípios obedecerá aos princípios de legalidade, impessoalidade, moralidade, publicidade e </a:t>
            </a:r>
            <a:r>
              <a:rPr lang="pt-BR" b="1" i="1" dirty="0" smtClean="0"/>
              <a:t>eficiência</a:t>
            </a:r>
            <a:r>
              <a:rPr lang="pt-BR" i="1" dirty="0" smtClean="0"/>
              <a:t> [...]”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pt-BR" i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Constituição Brasileira – Art. 40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i="1" dirty="0" smtClean="0"/>
              <a:t>“</a:t>
            </a:r>
            <a:r>
              <a:rPr lang="pt-BR" i="1" dirty="0"/>
              <a:t>Aos servidores titulares de cargos efetivos da União, dos Estados, do Distrito Federal e dos Municípios, incluídas suas autarquias e fundações, é assegurado regime de previdência de caráter contributivo e solidário, mediante contribuição do respectivo ente público, dos servidores ativos e inativos e dos pensionistas, observados critérios que preservem o </a:t>
            </a:r>
            <a:r>
              <a:rPr lang="pt-BR" b="1" i="1" dirty="0"/>
              <a:t>equilíbrio financeiro e </a:t>
            </a:r>
            <a:r>
              <a:rPr lang="pt-BR" b="1" i="1" dirty="0" smtClean="0"/>
              <a:t>atuarial </a:t>
            </a:r>
            <a:r>
              <a:rPr lang="pt-BR" i="1" dirty="0" smtClean="0"/>
              <a:t>[...]”</a:t>
            </a:r>
          </a:p>
        </p:txBody>
      </p:sp>
    </p:spTree>
    <p:extLst>
      <p:ext uri="{BB962C8B-B14F-4D97-AF65-F5344CB8AC3E}">
        <p14:creationId xmlns:p14="http://schemas.microsoft.com/office/powerpoint/2010/main" val="123804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1" y="1194484"/>
            <a:ext cx="93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EQUILÍBRIO FINANCEIRO E ATUARIAL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404550" y="1852143"/>
            <a:ext cx="93828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Lei 9.717/1998 – Art. 1°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i="1" dirty="0"/>
              <a:t>“Os regimes próprios de previdência social dos servidores públicos da União, dos Estados, do Distrito Federal e dos Municípios, dos militares dos Estados e do Distrito Federal deverão ser organizados, baseados em normas gerais de contabilidade e atuária, de modo a garantir o seu </a:t>
            </a:r>
            <a:r>
              <a:rPr lang="pt-BR" b="1" i="1" dirty="0"/>
              <a:t>equilíbrio financeiro e atuarial</a:t>
            </a:r>
            <a:r>
              <a:rPr lang="pt-BR" i="1" dirty="0"/>
              <a:t>, observados os seguintes critérios: I - realização de </a:t>
            </a:r>
            <a:r>
              <a:rPr lang="pt-BR" b="1" i="1" dirty="0"/>
              <a:t>avaliação atuarial inicial e em cada balanço</a:t>
            </a:r>
            <a:r>
              <a:rPr lang="pt-BR" i="1" dirty="0"/>
              <a:t> utilizando-se parâmetros gerais, para a organização e revisão do plano de custeio e benefícios; </a:t>
            </a:r>
            <a:r>
              <a:rPr lang="pt-BR" i="1" dirty="0" smtClean="0"/>
              <a:t>[...]”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pt-BR" i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i="1" dirty="0" smtClean="0"/>
              <a:t>Portaria MPS n° 403 de 10 de dezembro de 2008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t-BR" i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i="1" dirty="0" smtClean="0"/>
              <a:t>Portaria MF n° 464 de 19 de novembro de 2018</a:t>
            </a:r>
          </a:p>
        </p:txBody>
      </p:sp>
    </p:spTree>
    <p:extLst>
      <p:ext uri="{BB962C8B-B14F-4D97-AF65-F5344CB8AC3E}">
        <p14:creationId xmlns:p14="http://schemas.microsoft.com/office/powerpoint/2010/main" val="365663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1" y="1194484"/>
            <a:ext cx="93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EQUILÍBRIO FINANCEIRO E ATUARIAL</a:t>
            </a:r>
            <a:endParaRPr lang="pt-BR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24145" y="2570212"/>
            <a:ext cx="3613471" cy="2734193"/>
          </a:xfrm>
          <a:prstGeom prst="rect">
            <a:avLst/>
          </a:prstGeom>
        </p:spPr>
      </p:pic>
      <p:sp>
        <p:nvSpPr>
          <p:cNvPr id="7" name="Texto explicativo em seta para a direita 6"/>
          <p:cNvSpPr/>
          <p:nvPr/>
        </p:nvSpPr>
        <p:spPr>
          <a:xfrm>
            <a:off x="609600" y="2215982"/>
            <a:ext cx="3880022" cy="3426940"/>
          </a:xfrm>
          <a:prstGeom prst="rightArrowCallout">
            <a:avLst>
              <a:gd name="adj1" fmla="val 24038"/>
              <a:gd name="adj2" fmla="val 25000"/>
              <a:gd name="adj3" fmla="val 17308"/>
              <a:gd name="adj4" fmla="val 75918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ATIVOS GARANTIDORES</a:t>
            </a:r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Contribuições Normais do Ente Público</a:t>
            </a:r>
          </a:p>
          <a:p>
            <a:pPr algn="ctr"/>
            <a:r>
              <a:rPr lang="pt-BR" dirty="0" smtClean="0"/>
              <a:t>Contribuições Normais do Servidor</a:t>
            </a:r>
          </a:p>
          <a:p>
            <a:pPr algn="ctr"/>
            <a:r>
              <a:rPr lang="pt-BR" dirty="0" smtClean="0"/>
              <a:t>Juros de Aplicações</a:t>
            </a:r>
          </a:p>
          <a:p>
            <a:pPr algn="ctr"/>
            <a:r>
              <a:rPr lang="pt-BR" dirty="0" smtClean="0"/>
              <a:t>Contribuições Suplementares</a:t>
            </a:r>
          </a:p>
          <a:p>
            <a:pPr algn="ctr"/>
            <a:r>
              <a:rPr lang="pt-BR" dirty="0" smtClean="0"/>
              <a:t>Aportes Periódicos</a:t>
            </a:r>
          </a:p>
          <a:p>
            <a:pPr algn="ctr"/>
            <a:endParaRPr lang="pt-BR" dirty="0"/>
          </a:p>
        </p:txBody>
      </p:sp>
      <p:sp>
        <p:nvSpPr>
          <p:cNvPr id="9" name="Texto explicativo em seta para a esquerda 8"/>
          <p:cNvSpPr/>
          <p:nvPr/>
        </p:nvSpPr>
        <p:spPr>
          <a:xfrm>
            <a:off x="7250546" y="2215982"/>
            <a:ext cx="3991551" cy="3426940"/>
          </a:xfrm>
          <a:prstGeom prst="leftArrowCallout">
            <a:avLst>
              <a:gd name="adj1" fmla="val 24038"/>
              <a:gd name="adj2" fmla="val 25000"/>
              <a:gd name="adj3" fmla="val 20957"/>
              <a:gd name="adj4" fmla="val 734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COMPROMISSOS PREVIDENCIÁRIOS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Aposentadorias Programadas</a:t>
            </a:r>
          </a:p>
          <a:p>
            <a:pPr algn="ctr"/>
            <a:r>
              <a:rPr lang="pt-BR" dirty="0" smtClean="0"/>
              <a:t>Pensões Por Morte</a:t>
            </a:r>
          </a:p>
          <a:p>
            <a:pPr algn="ctr"/>
            <a:r>
              <a:rPr lang="pt-BR" dirty="0" smtClean="0"/>
              <a:t>Aposentadoria Por Invalidez</a:t>
            </a:r>
          </a:p>
          <a:p>
            <a:pPr algn="ctr"/>
            <a:r>
              <a:rPr lang="pt-BR" dirty="0" smtClean="0"/>
              <a:t>Auxílio Doença</a:t>
            </a:r>
          </a:p>
          <a:p>
            <a:pPr algn="ctr"/>
            <a:r>
              <a:rPr lang="pt-BR" dirty="0" smtClean="0"/>
              <a:t>Auxílio Reclusão</a:t>
            </a:r>
          </a:p>
          <a:p>
            <a:pPr algn="ctr"/>
            <a:r>
              <a:rPr lang="pt-BR" dirty="0" smtClean="0"/>
              <a:t>Despesas com Administração</a:t>
            </a:r>
          </a:p>
          <a:p>
            <a:pPr algn="ctr"/>
            <a:endParaRPr lang="pt-BR" dirty="0"/>
          </a:p>
        </p:txBody>
      </p:sp>
      <p:sp>
        <p:nvSpPr>
          <p:cNvPr id="10" name="Texto explicativo em forma de nuvem 9"/>
          <p:cNvSpPr/>
          <p:nvPr/>
        </p:nvSpPr>
        <p:spPr>
          <a:xfrm>
            <a:off x="5099222" y="1926283"/>
            <a:ext cx="2314832" cy="1022865"/>
          </a:xfrm>
          <a:prstGeom prst="cloud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Como manter esse equilíbrio?</a:t>
            </a:r>
            <a:endParaRPr lang="pt-BR" sz="1600" dirty="0"/>
          </a:p>
        </p:txBody>
      </p:sp>
      <p:sp>
        <p:nvSpPr>
          <p:cNvPr id="11" name="Faixa para baixo 10"/>
          <p:cNvSpPr/>
          <p:nvPr/>
        </p:nvSpPr>
        <p:spPr>
          <a:xfrm>
            <a:off x="3924145" y="5024321"/>
            <a:ext cx="4110682" cy="634314"/>
          </a:xfrm>
          <a:prstGeom prst="ribbon">
            <a:avLst>
              <a:gd name="adj1" fmla="val 16667"/>
              <a:gd name="adj2" fmla="val 6803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CAPITALIZAÇÃO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276934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1" y="1194484"/>
            <a:ext cx="93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COMPOSIÇÃO DOS ATIVOS GARANTIDORES</a:t>
            </a:r>
            <a:endParaRPr lang="pt-B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404550" y="1852143"/>
                <a:ext cx="9382897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pt-BR" dirty="0" smtClean="0"/>
                  <a:t>Contribuições Normais</a:t>
                </a:r>
                <a:endParaRPr lang="pt-BR" dirty="0"/>
              </a:p>
              <a:p>
                <a:pPr marL="742950" lvl="1" indent="-285750" algn="just">
                  <a:buFont typeface="Wingdings" panose="05000000000000000000" pitchFamily="2" charset="2"/>
                  <a:buChar char="§"/>
                </a:pPr>
                <a:r>
                  <a:rPr lang="pt-BR" dirty="0" smtClean="0"/>
                  <a:t>Recursos obtidos através das alíquotas que incidem nas remunerações mensais, definidas anualmente, instituídos mediante lei do ente federativo, cujo valores são destinados a constituição de reserva para o pagamento dos benefícios</a:t>
                </a:r>
              </a:p>
              <a:p>
                <a:pPr marL="742950" lvl="1" indent="-285750" algn="just">
                  <a:buFont typeface="Wingdings" panose="05000000000000000000" pitchFamily="2" charset="2"/>
                  <a:buChar char="§"/>
                </a:pPr>
                <a:r>
                  <a:rPr lang="pt-BR" dirty="0" smtClean="0"/>
                  <a:t>Os recursos são acumulados durante a fase laborativa do servidor até a data provável de aposentadoria, recursos estes que devem ser suficientes </a:t>
                </a:r>
                <a:r>
                  <a:rPr lang="pt-BR" dirty="0"/>
                  <a:t>para pagar os valores do benefício</a:t>
                </a:r>
                <a:r>
                  <a:rPr lang="pt-BR" dirty="0" smtClean="0"/>
                  <a:t> que desta a data da aposentadoria até o falecimento de um possível pensionista</a:t>
                </a:r>
                <a:endParaRPr lang="pt-BR" i="1" dirty="0" smtClean="0">
                  <a:latin typeface="Cambria Math" panose="02040503050406030204" pitchFamily="18" charset="0"/>
                </a:endParaRPr>
              </a:p>
              <a:p>
                <a:pPr lvl="1" algn="just"/>
                <a:endParaRPr lang="pt-BR" i="1" dirty="0" smtClean="0">
                  <a:latin typeface="Cambria Math" panose="02040503050406030204" pitchFamily="18" charset="0"/>
                </a:endParaRPr>
              </a:p>
              <a:p>
                <a:pPr lvl="1" algn="just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Valor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Atual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das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Contribui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çõ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es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Futuras</m:t>
                      </m:r>
                      <m:r>
                        <a:rPr lang="pt-BR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Valor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Atual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dos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Benef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cios</m:t>
                      </m:r>
                      <m:r>
                        <a:rPr lang="pt-BR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pt-BR" b="0" i="0" smtClean="0">
                          <a:latin typeface="Cambria Math" panose="02040503050406030204" pitchFamily="18" charset="0"/>
                        </a:rPr>
                        <m:t>Futuros</m:t>
                      </m:r>
                    </m:oMath>
                  </m:oMathPara>
                </a14:m>
                <a:endParaRPr lang="pt-BR" dirty="0" smtClean="0"/>
              </a:p>
              <a:p>
                <a:pPr marL="742950" lvl="1" indent="-285750" algn="just">
                  <a:buFont typeface="Wingdings" panose="05000000000000000000" pitchFamily="2" charset="2"/>
                  <a:buChar char="§"/>
                </a:pPr>
                <a:endParaRPr lang="pt-BR" dirty="0" smtClean="0"/>
              </a:p>
              <a:p>
                <a:pPr marL="742950" lvl="1" indent="-285750" algn="just">
                  <a:buFont typeface="Wingdings" panose="05000000000000000000" pitchFamily="2" charset="2"/>
                  <a:buChar char="§"/>
                </a:pPr>
                <a:r>
                  <a:rPr lang="pt-BR" dirty="0" smtClean="0"/>
                  <a:t>Portaria 464/2018: </a:t>
                </a:r>
                <a:r>
                  <a:rPr lang="pt-BR" i="1" dirty="0" smtClean="0"/>
                  <a:t>“Para </a:t>
                </a:r>
                <a:r>
                  <a:rPr lang="pt-BR" i="1" dirty="0"/>
                  <a:t>apuração do custo normal dos benefícios avaliados em regime financeiro de capitalização, o financiamento gradual do custo dos benefícios futuros deverá ser estruturado durante toda a vida laboral do servidor, por meio de um dos seguintes métodos atuariais de </a:t>
                </a:r>
                <a:r>
                  <a:rPr lang="pt-BR" i="1" dirty="0" smtClean="0"/>
                  <a:t>financiamento: I </a:t>
                </a:r>
                <a:r>
                  <a:rPr lang="pt-BR" i="1" dirty="0"/>
                  <a:t>- Crédito Unitário Projetado</a:t>
                </a:r>
                <a:r>
                  <a:rPr lang="pt-BR" i="1" dirty="0" smtClean="0"/>
                  <a:t>; II </a:t>
                </a:r>
                <a:r>
                  <a:rPr lang="pt-BR" i="1" dirty="0"/>
                  <a:t>- Idade Normal de Entrada</a:t>
                </a:r>
                <a:r>
                  <a:rPr lang="pt-BR" i="1" dirty="0" smtClean="0"/>
                  <a:t>; III </a:t>
                </a:r>
                <a:r>
                  <a:rPr lang="pt-BR" i="1" dirty="0"/>
                  <a:t>- Prêmio Nivelado Individual; </a:t>
                </a:r>
                <a:r>
                  <a:rPr lang="pt-BR" i="1" dirty="0" smtClean="0"/>
                  <a:t>e IV </a:t>
                </a:r>
                <a:r>
                  <a:rPr lang="pt-BR" i="1" dirty="0"/>
                  <a:t>- Agregado por Idade Atingida</a:t>
                </a:r>
                <a:r>
                  <a:rPr lang="pt-BR" i="1" dirty="0" smtClean="0"/>
                  <a:t>.”</a:t>
                </a:r>
              </a:p>
              <a:p>
                <a:pPr marL="742950" lvl="1" indent="-285750" algn="just">
                  <a:buFont typeface="Wingdings" panose="05000000000000000000" pitchFamily="2" charset="2"/>
                  <a:buChar char="§"/>
                </a:pPr>
                <a:endParaRPr lang="pt-BR" i="1" dirty="0" smtClean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50" y="1852143"/>
                <a:ext cx="9382897" cy="4524315"/>
              </a:xfrm>
              <a:prstGeom prst="rect">
                <a:avLst/>
              </a:prstGeom>
              <a:blipFill rotWithShape="0">
                <a:blip r:embed="rId3"/>
                <a:stretch>
                  <a:fillRect l="-390" t="-809" r="-5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740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10"/>
          <a:stretch/>
        </p:blipFill>
        <p:spPr>
          <a:xfrm>
            <a:off x="2331076" y="1352948"/>
            <a:ext cx="6697101" cy="372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624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1" y="1194484"/>
            <a:ext cx="93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COMPOSIÇÃO DOS ATIVOS GARANTIDORES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404550" y="1852143"/>
            <a:ext cx="93828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Contribuições Suplementares</a:t>
            </a:r>
            <a:endParaRPr lang="pt-BR" dirty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dirty="0" smtClean="0"/>
              <a:t>Recursos obtidos através das alíquotas </a:t>
            </a:r>
            <a:r>
              <a:rPr lang="pt-BR" dirty="0"/>
              <a:t>que incidem nas remunerações mensais </a:t>
            </a:r>
            <a:r>
              <a:rPr lang="pt-BR" dirty="0" smtClean="0"/>
              <a:t>ou aportes financeiros mensais, definidos anualmente, instituídos mediante lei do ente federativo, cujo valores são destinados ao equacionamento do déficit atuarial apurado pela avaliação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dirty="0" smtClean="0"/>
              <a:t>Portaria </a:t>
            </a:r>
            <a:r>
              <a:rPr lang="pt-BR" dirty="0"/>
              <a:t>464/2018: </a:t>
            </a:r>
            <a:r>
              <a:rPr lang="pt-BR" i="1" dirty="0" smtClean="0"/>
              <a:t>“Resultado </a:t>
            </a:r>
            <a:r>
              <a:rPr lang="pt-BR" i="1" dirty="0"/>
              <a:t>negativo apurado por meio do confronto entre o somatório dos ativos garantidores dos compromissos do plano de benefícios e os valores atuais do fluxo de contribuições futuras, do fluxo dos valores líquidos da compensação financeira a receber e do fluxo dos parcelamentos vigentes a receber, menos o somatório dos valores atuais dos fluxos futuros de pagamento dos benefícios do plano de benefícios</a:t>
            </a:r>
            <a:r>
              <a:rPr lang="pt-BR" i="1" dirty="0" smtClean="0"/>
              <a:t>.”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b="1" dirty="0"/>
              <a:t>Instrução Normativa SPREV nº 07, de 21 de dezembro de </a:t>
            </a:r>
            <a:r>
              <a:rPr lang="pt-BR" b="1" dirty="0" smtClean="0"/>
              <a:t>2018 </a:t>
            </a:r>
            <a:r>
              <a:rPr lang="pt-BR" dirty="0" smtClean="0"/>
              <a:t>- Dispõe </a:t>
            </a:r>
            <a:r>
              <a:rPr lang="pt-BR" dirty="0"/>
              <a:t>sobre os planos de amortização do </a:t>
            </a:r>
            <a:r>
              <a:rPr lang="pt-BR" dirty="0" err="1"/>
              <a:t>deficit</a:t>
            </a:r>
            <a:r>
              <a:rPr lang="pt-BR" dirty="0"/>
              <a:t> atuarial dos regimes próprios de previdência social (RPPS</a:t>
            </a:r>
            <a:r>
              <a:rPr lang="pt-BR" dirty="0" smtClean="0"/>
              <a:t>)</a:t>
            </a:r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52853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94108"/>
              </p:ext>
            </p:extLst>
          </p:nvPr>
        </p:nvGraphicFramePr>
        <p:xfrm>
          <a:off x="642551" y="1252149"/>
          <a:ext cx="10964562" cy="36804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4854"/>
                <a:gridCol w="3654854"/>
                <a:gridCol w="3654854"/>
              </a:tblGrid>
              <a:tr h="439458">
                <a:tc gridSpan="3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RESULTADO</a:t>
                      </a:r>
                      <a:r>
                        <a:rPr lang="pt-BR" baseline="0" dirty="0" smtClean="0"/>
                        <a:t> ATUARIAL</a:t>
                      </a:r>
                      <a:endParaRPr lang="pt-B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3945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Superávit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Equilíbrio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err="1" smtClean="0"/>
                        <a:t>Deficit</a:t>
                      </a:r>
                      <a:endParaRPr lang="pt-BR" dirty="0"/>
                    </a:p>
                  </a:txBody>
                  <a:tcPr anchor="ctr"/>
                </a:tc>
              </a:tr>
              <a:tr h="1373305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(Ativos Garantidores – Provisões Matemáticas)</a:t>
                      </a:r>
                      <a:r>
                        <a:rPr lang="pt-BR" baseline="0" dirty="0" smtClean="0"/>
                        <a:t> &gt; </a:t>
                      </a:r>
                      <a:r>
                        <a:rPr lang="pt-BR" baseline="0" dirty="0" smtClean="0"/>
                        <a:t>0</a:t>
                      </a:r>
                      <a:endParaRPr lang="pt-B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(Ativos Garantidores – Provisões Matemáticas) = </a:t>
                      </a:r>
                      <a:r>
                        <a:rPr lang="pt-BR" dirty="0" smtClean="0"/>
                        <a:t>0</a:t>
                      </a:r>
                      <a:endParaRPr lang="pt-B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(Ativos Garantidores – Provisões Matemáticas) &lt; </a:t>
                      </a:r>
                      <a:r>
                        <a:rPr lang="pt-BR" dirty="0" smtClean="0"/>
                        <a:t>0</a:t>
                      </a:r>
                      <a:endParaRPr lang="pt-BR" dirty="0" smtClean="0"/>
                    </a:p>
                  </a:txBody>
                  <a:tcPr anchor="ctr"/>
                </a:tc>
              </a:tr>
              <a:tr h="1428237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Criação de Reserva</a:t>
                      </a:r>
                      <a:r>
                        <a:rPr lang="pt-BR" baseline="0" dirty="0" smtClean="0"/>
                        <a:t> de Contingência</a:t>
                      </a:r>
                    </a:p>
                    <a:p>
                      <a:pPr algn="ctr"/>
                      <a:r>
                        <a:rPr lang="pt-BR" baseline="0" dirty="0" smtClean="0"/>
                        <a:t>Revisão de Segregação de Massas</a:t>
                      </a:r>
                    </a:p>
                    <a:p>
                      <a:pPr algn="ctr"/>
                      <a:r>
                        <a:rPr lang="pt-BR" baseline="0" dirty="0" smtClean="0"/>
                        <a:t>Redução de Alíquotas</a:t>
                      </a:r>
                    </a:p>
                    <a:p>
                      <a:pPr algn="ctr"/>
                      <a:r>
                        <a:rPr lang="pt-BR" baseline="0" dirty="0" smtClean="0"/>
                        <a:t>Redução da Taxa de Juros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Manutenção das Alíquotas de Contribuição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Elaboração de um plano de equacionamento do deficit</a:t>
                      </a:r>
                    </a:p>
                    <a:p>
                      <a:pPr algn="ctr"/>
                      <a:r>
                        <a:rPr lang="pt-BR" dirty="0" smtClean="0"/>
                        <a:t>Implantação</a:t>
                      </a:r>
                      <a:r>
                        <a:rPr lang="pt-BR" baseline="0" dirty="0" smtClean="0"/>
                        <a:t> de segregação da massa</a:t>
                      </a:r>
                    </a:p>
                    <a:p>
                      <a:pPr algn="ctr"/>
                      <a:r>
                        <a:rPr lang="pt-BR" baseline="0" dirty="0" smtClean="0"/>
                        <a:t>Aumento das Alíquotas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76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404551" y="1194484"/>
            <a:ext cx="9382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EQUACIONAMENTO DO DEFICIT ATUARIAL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996778" y="1852143"/>
            <a:ext cx="10429103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 smtClean="0"/>
              <a:t>Em  </a:t>
            </a:r>
            <a:r>
              <a:rPr lang="pt-BR" dirty="0"/>
              <a:t>plano  de  amortização  com  contribuição  suplementar,  na  forma  de alíquotas ou aportes mensais com valores </a:t>
            </a:r>
            <a:r>
              <a:rPr lang="pt-BR" dirty="0" smtClean="0"/>
              <a:t>preestabelecidos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E</a:t>
            </a:r>
            <a:r>
              <a:rPr lang="pt-BR" dirty="0" smtClean="0"/>
              <a:t>m </a:t>
            </a:r>
            <a:r>
              <a:rPr lang="pt-BR" dirty="0"/>
              <a:t>segregação da </a:t>
            </a:r>
            <a:r>
              <a:rPr lang="pt-BR" dirty="0" smtClean="0"/>
              <a:t>massa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dirty="0"/>
              <a:t>C</a:t>
            </a:r>
            <a:r>
              <a:rPr lang="pt-BR" dirty="0" smtClean="0"/>
              <a:t>omplementarmente</a:t>
            </a:r>
            <a:r>
              <a:rPr lang="pt-BR" dirty="0"/>
              <a:t>, em:  </a:t>
            </a:r>
            <a:endParaRPr lang="pt-BR" dirty="0" smtClean="0"/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 smtClean="0"/>
              <a:t>Aporte </a:t>
            </a:r>
            <a:r>
              <a:rPr lang="pt-BR" dirty="0"/>
              <a:t>de bens, direitos e </a:t>
            </a:r>
            <a:r>
              <a:rPr lang="pt-BR" dirty="0" smtClean="0"/>
              <a:t>ativos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 smtClean="0"/>
              <a:t>Aperfeiçoamento   </a:t>
            </a:r>
            <a:r>
              <a:rPr lang="pt-BR" dirty="0"/>
              <a:t>da   legislação   do   RPPS   e   dos   processos   relativos   à concessão, manutenção e pagamento dos </a:t>
            </a:r>
            <a:r>
              <a:rPr lang="pt-BR" dirty="0" smtClean="0"/>
              <a:t>benefícios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dirty="0" smtClean="0"/>
              <a:t>Adoção  </a:t>
            </a:r>
            <a:r>
              <a:rPr lang="pt-BR" dirty="0"/>
              <a:t>de  medidas  que  visem  à  melhoria  da  gestão  integrada  dos  ativos  e passivos do RPPS e da identificação e controle dos riscos atuariais do </a:t>
            </a:r>
            <a:r>
              <a:rPr lang="pt-BR" dirty="0" smtClean="0"/>
              <a:t>regime</a:t>
            </a:r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18961415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1196</Words>
  <Application>Microsoft Office PowerPoint</Application>
  <PresentationFormat>Widescreen</PresentationFormat>
  <Paragraphs>109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MPS</cp:lastModifiedBy>
  <cp:revision>37</cp:revision>
  <dcterms:created xsi:type="dcterms:W3CDTF">2019-05-07T17:44:33Z</dcterms:created>
  <dcterms:modified xsi:type="dcterms:W3CDTF">2019-06-27T16:43:28Z</dcterms:modified>
</cp:coreProperties>
</file>